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97" r:id="rId2"/>
    <p:sldId id="290" r:id="rId3"/>
    <p:sldId id="348" r:id="rId4"/>
    <p:sldId id="349" r:id="rId5"/>
    <p:sldId id="291" r:id="rId6"/>
    <p:sldId id="274" r:id="rId7"/>
    <p:sldId id="350" r:id="rId8"/>
    <p:sldId id="283" r:id="rId9"/>
    <p:sldId id="320" r:id="rId10"/>
    <p:sldId id="321" r:id="rId11"/>
    <p:sldId id="322" r:id="rId12"/>
    <p:sldId id="280" r:id="rId13"/>
    <p:sldId id="258" r:id="rId14"/>
    <p:sldId id="277" r:id="rId15"/>
    <p:sldId id="278" r:id="rId16"/>
    <p:sldId id="282" r:id="rId17"/>
    <p:sldId id="357" r:id="rId18"/>
    <p:sldId id="356" r:id="rId19"/>
    <p:sldId id="325" r:id="rId20"/>
    <p:sldId id="275" r:id="rId21"/>
    <p:sldId id="382" r:id="rId22"/>
    <p:sldId id="399" r:id="rId23"/>
    <p:sldId id="400" r:id="rId24"/>
    <p:sldId id="302" r:id="rId25"/>
    <p:sldId id="292" r:id="rId26"/>
    <p:sldId id="296" r:id="rId27"/>
    <p:sldId id="295" r:id="rId28"/>
    <p:sldId id="297" r:id="rId29"/>
    <p:sldId id="298" r:id="rId30"/>
    <p:sldId id="299" r:id="rId31"/>
    <p:sldId id="300" r:id="rId32"/>
    <p:sldId id="408" r:id="rId33"/>
    <p:sldId id="409" r:id="rId34"/>
    <p:sldId id="410" r:id="rId35"/>
    <p:sldId id="270" r:id="rId36"/>
    <p:sldId id="273" r:id="rId37"/>
    <p:sldId id="269" r:id="rId38"/>
    <p:sldId id="335" r:id="rId39"/>
    <p:sldId id="336" r:id="rId40"/>
    <p:sldId id="271" r:id="rId41"/>
    <p:sldId id="268" r:id="rId42"/>
    <p:sldId id="285" r:id="rId43"/>
    <p:sldId id="289" r:id="rId44"/>
    <p:sldId id="261" r:id="rId45"/>
    <p:sldId id="331" r:id="rId46"/>
    <p:sldId id="351" r:id="rId47"/>
    <p:sldId id="352" r:id="rId48"/>
    <p:sldId id="411" r:id="rId49"/>
    <p:sldId id="412" r:id="rId50"/>
    <p:sldId id="326" r:id="rId51"/>
    <p:sldId id="367" r:id="rId52"/>
    <p:sldId id="368" r:id="rId53"/>
    <p:sldId id="369" r:id="rId54"/>
    <p:sldId id="366" r:id="rId55"/>
    <p:sldId id="371" r:id="rId56"/>
    <p:sldId id="338" r:id="rId57"/>
    <p:sldId id="394" r:id="rId58"/>
    <p:sldId id="339" r:id="rId59"/>
    <p:sldId id="372" r:id="rId60"/>
    <p:sldId id="342" r:id="rId61"/>
    <p:sldId id="345" r:id="rId62"/>
    <p:sldId id="343" r:id="rId63"/>
    <p:sldId id="395" r:id="rId64"/>
    <p:sldId id="396" r:id="rId65"/>
    <p:sldId id="392" r:id="rId66"/>
    <p:sldId id="378" r:id="rId67"/>
    <p:sldId id="375" r:id="rId68"/>
    <p:sldId id="376" r:id="rId69"/>
    <p:sldId id="377" r:id="rId70"/>
    <p:sldId id="303" r:id="rId71"/>
    <p:sldId id="405" r:id="rId72"/>
    <p:sldId id="308" r:id="rId73"/>
    <p:sldId id="304" r:id="rId74"/>
    <p:sldId id="380" r:id="rId75"/>
    <p:sldId id="385" r:id="rId76"/>
    <p:sldId id="386" r:id="rId77"/>
    <p:sldId id="407" r:id="rId78"/>
    <p:sldId id="387" r:id="rId79"/>
    <p:sldId id="402" r:id="rId80"/>
    <p:sldId id="403" r:id="rId81"/>
    <p:sldId id="404" r:id="rId82"/>
    <p:sldId id="406" r:id="rId83"/>
    <p:sldId id="393" r:id="rId84"/>
    <p:sldId id="388" r:id="rId85"/>
    <p:sldId id="389" r:id="rId86"/>
    <p:sldId id="390" r:id="rId87"/>
    <p:sldId id="391" r:id="rId88"/>
    <p:sldId id="288" r:id="rId89"/>
    <p:sldId id="358" r:id="rId90"/>
    <p:sldId id="359" r:id="rId91"/>
    <p:sldId id="360" r:id="rId92"/>
    <p:sldId id="381" r:id="rId93"/>
    <p:sldId id="398" r:id="rId94"/>
    <p:sldId id="401" r:id="rId95"/>
    <p:sldId id="318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44" autoAdjust="0"/>
  </p:normalViewPr>
  <p:slideViewPr>
    <p:cSldViewPr>
      <p:cViewPr>
        <p:scale>
          <a:sx n="100" d="100"/>
          <a:sy n="100" d="100"/>
        </p:scale>
        <p:origin x="-1932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75727104"/>
        <c:axId val="126688000"/>
      </c:barChart>
      <c:catAx>
        <c:axId val="1757271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6688000"/>
        <c:crosses val="autoZero"/>
        <c:auto val="1"/>
        <c:lblAlgn val="ctr"/>
        <c:lblOffset val="100"/>
        <c:noMultiLvlLbl val="0"/>
      </c:catAx>
      <c:valAx>
        <c:axId val="126688000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57271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722176"/>
        <c:axId val="183657024"/>
      </c:barChart>
      <c:catAx>
        <c:axId val="44722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3657024"/>
        <c:crosses val="autoZero"/>
        <c:auto val="1"/>
        <c:lblAlgn val="ctr"/>
        <c:lblOffset val="100"/>
        <c:noMultiLvlLbl val="0"/>
      </c:catAx>
      <c:valAx>
        <c:axId val="18365702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447221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3.jpeg"/><Relationship Id="rId2" Type="http://schemas.openxmlformats.org/officeDocument/2006/relationships/image" Target="../media/image24.gi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6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4"/>
          <a:stretch/>
        </p:blipFill>
        <p:spPr>
          <a:xfrm>
            <a:off x="-32544" y="0"/>
            <a:ext cx="9176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4091231748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33413" y="1484784"/>
            <a:ext cx="7877175" cy="3448051"/>
            <a:chOff x="633413" y="1484784"/>
            <a:chExt cx="7877175" cy="3448051"/>
          </a:xfrm>
        </p:grpSpPr>
        <p:pic>
          <p:nvPicPr>
            <p:cNvPr id="8194" name="Picture 2" descr="http://s3-ap-northeast-1.amazonaws.com/blockcast-it-s3/wp-content/uploads/2017/05/21203457/%E8%9E%A2%E5%B9%95%E5%BF%AB%E7%85%A7-2017-05-21-%E4%B8%8B%E5%8D%884.38.2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1484784"/>
              <a:ext cx="7877175" cy="344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358000" y="227687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3413" y="5013176"/>
            <a:ext cx="7877175" cy="1792470"/>
            <a:chOff x="633413" y="5013176"/>
            <a:chExt cx="7877175" cy="1792470"/>
          </a:xfrm>
        </p:grpSpPr>
        <p:grpSp>
          <p:nvGrpSpPr>
            <p:cNvPr id="6" name="群組 5"/>
            <p:cNvGrpSpPr/>
            <p:nvPr/>
          </p:nvGrpSpPr>
          <p:grpSpPr>
            <a:xfrm>
              <a:off x="633413" y="5013176"/>
              <a:ext cx="7877175" cy="1792470"/>
              <a:chOff x="633413" y="5013176"/>
              <a:chExt cx="7877175" cy="1792470"/>
            </a:xfrm>
          </p:grpSpPr>
          <p:pic>
            <p:nvPicPr>
              <p:cNvPr id="8196" name="Picture 4" descr="http://s3-ap-northeast-1.amazonaws.com/blockcast-it-s3/wp-content/uploads/2017/05/21203456/%E8%9E%A2%E5%B9%95%E5%BF%AB%E7%85%A7-2017-05-21-%E4%B8%8B%E5%8D%885.05.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3" y="5013176"/>
                <a:ext cx="7877175" cy="179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3682800" y="5518800"/>
                <a:ext cx="775247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267744" y="5229200"/>
              <a:ext cx="172819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y ste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228184" y="54868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67744" y="294514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y step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231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2329111" y="486916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329111" y="551723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y step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1331640" y="422108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6228184" y="53012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y ste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244158" y="433194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ste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20"/>
            <a:ext cx="9180512" cy="6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0" y="3820"/>
            <a:ext cx="9144000" cy="6854181"/>
            <a:chOff x="0" y="3820"/>
            <a:chExt cx="7715704" cy="5530939"/>
          </a:xfrm>
        </p:grpSpPr>
        <p:pic>
          <p:nvPicPr>
            <p:cNvPr id="6146" name="Picture 2" descr="D:\OneDrive\圖片\螢幕擷取畫面\2017-08-05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9" t="7937" r="11994" b="17753"/>
            <a:stretch/>
          </p:blipFill>
          <p:spPr bwMode="auto">
            <a:xfrm>
              <a:off x="0" y="3820"/>
              <a:ext cx="7715704" cy="553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5270671" y="1640258"/>
              <a:ext cx="1324479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填寫對方地址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270671" y="2108245"/>
              <a:ext cx="2084648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填寫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發送的數量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or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金額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270671" y="2627396"/>
              <a:ext cx="934927" cy="298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填寫備註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直線接點 8"/>
            <p:cNvCxnSpPr/>
            <p:nvPr/>
          </p:nvCxnSpPr>
          <p:spPr>
            <a:xfrm>
              <a:off x="2051720" y="1844824"/>
              <a:ext cx="277829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051720" y="2348880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>
            <a:xfrm>
              <a:off x="3491880" y="2341422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2030677" y="2953555"/>
              <a:ext cx="304238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123728" y="332656"/>
              <a:ext cx="57606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橢圓 15"/>
          <p:cNvSpPr/>
          <p:nvPr/>
        </p:nvSpPr>
        <p:spPr>
          <a:xfrm>
            <a:off x="1901934" y="69269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1897830" y="1963877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1901934" y="257004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1897830" y="326436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1897830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6587" y="3933056"/>
            <a:ext cx="1013285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19833"/>
            <a:ext cx="9144000" cy="6838168"/>
            <a:chOff x="0" y="19834"/>
            <a:chExt cx="7515935" cy="5516979"/>
          </a:xfrm>
        </p:grpSpPr>
        <p:sp>
          <p:nvSpPr>
            <p:cNvPr id="5" name="橢圓 4"/>
            <p:cNvSpPr/>
            <p:nvPr/>
          </p:nvSpPr>
          <p:spPr>
            <a:xfrm>
              <a:off x="2267744" y="620688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172" name="Picture 4" descr="D:\OneDrive\圖片\螢幕擷取畫面\2017-08-05 (2)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3" t="7428" r="13636" b="18638"/>
            <a:stretch/>
          </p:blipFill>
          <p:spPr bwMode="auto">
            <a:xfrm>
              <a:off x="0" y="19834"/>
              <a:ext cx="7515935" cy="5516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699792" y="404664"/>
              <a:ext cx="576064" cy="7200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562003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橢圓 10"/>
          <p:cNvSpPr/>
          <p:nvPr/>
        </p:nvSpPr>
        <p:spPr>
          <a:xfrm>
            <a:off x="2699792" y="80600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1933554" y="2119610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3127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0893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397321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1600" b="1" dirty="0">
                <a:solidFill>
                  <a:schemeClr val="bg1"/>
                </a:solidFill>
                <a:latin typeface="+mn-ea"/>
              </a:rPr>
              <a:t>一份署名中本聰的論文被發表在網路上</a:t>
            </a:r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，標題為</a:t>
            </a:r>
            <a:endParaRPr lang="en-US" altLang="zh-TW" sz="16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en-US" altLang="zh-TW" sz="16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16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1600" b="1" dirty="0" smtClean="0">
                <a:solidFill>
                  <a:schemeClr val="bg1"/>
                </a:solidFill>
                <a:latin typeface="+mn-ea"/>
              </a:rPr>
              <a:t>》</a:t>
            </a:r>
            <a:r>
              <a:rPr lang="zh-TW" altLang="en-US" sz="1600" dirty="0">
                <a:solidFill>
                  <a:schemeClr val="bg1"/>
                </a:solidFill>
                <a:latin typeface="+mn-ea"/>
              </a:rPr>
              <a:t>。</a:t>
            </a:r>
            <a:endParaRPr lang="en-US" altLang="zh-TW" sz="16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59787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第一個開源的比特幣客戶端軟體，中本聰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使用</a:t>
            </a:r>
            <a:endParaRPr lang="en-US" altLang="zh-TW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該軟體對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第一個比特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幣「區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塊」進行「挖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礦」</a:t>
            </a:r>
            <a:endParaRPr lang="en-US" altLang="zh-TW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，獲得了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第一批的</a:t>
            </a:r>
            <a:r>
              <a:rPr lang="en-US" altLang="zh-TW" sz="1600" b="1" dirty="0">
                <a:solidFill>
                  <a:schemeClr val="bg1"/>
                </a:solidFill>
                <a:latin typeface="+mj-ea"/>
                <a:ea typeface="+mj-ea"/>
              </a:rPr>
              <a:t>50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個比特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幣</a:t>
            </a:r>
            <a:endParaRPr lang="zh-TW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維</a:t>
            </a:r>
            <a:r>
              <a:rPr lang="zh-TW" altLang="en-US" sz="1600" b="1" dirty="0">
                <a:solidFill>
                  <a:schemeClr val="bg1"/>
                </a:solidFill>
                <a:latin typeface="+mn-ea"/>
              </a:rPr>
              <a:t>基解密泄露美國外交電報事件</a:t>
            </a:r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期間，比</a:t>
            </a:r>
            <a:r>
              <a:rPr lang="zh-TW" altLang="en-US" sz="1600" b="1" dirty="0">
                <a:solidFill>
                  <a:schemeClr val="bg1"/>
                </a:solidFill>
                <a:latin typeface="+mn-ea"/>
              </a:rPr>
              <a:t>特</a:t>
            </a:r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幣</a:t>
            </a:r>
            <a:endParaRPr lang="en-US" altLang="zh-TW" sz="16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社群</a:t>
            </a:r>
            <a:r>
              <a:rPr lang="zh-TW" altLang="en-US" sz="1600" b="1" dirty="0">
                <a:solidFill>
                  <a:schemeClr val="bg1"/>
                </a:solidFill>
                <a:latin typeface="+mn-ea"/>
              </a:rPr>
              <a:t>呼籲維基解密接受比特幣捐款以打破</a:t>
            </a:r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金融</a:t>
            </a:r>
            <a:endParaRPr lang="en-US" altLang="zh-TW" sz="16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封鎖，中本聰堅決反對。此後，中本聰不再露</a:t>
            </a:r>
            <a:endParaRPr lang="en-US" altLang="zh-TW" sz="16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n-ea"/>
              </a:rPr>
              <a:t>面，電子郵件也停止使用。</a:t>
            </a:r>
            <a:endParaRPr lang="zh-TW" altLang="en-US" sz="1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3127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0893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397321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59787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endParaRPr lang="zh-TW" altLang="en-US" sz="1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16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16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聰。隨即遭國稅局搜索。</a:t>
            </a:r>
            <a:endParaRPr lang="en-US" altLang="zh-TW" sz="16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據說，</a:t>
            </a:r>
            <a:r>
              <a:rPr lang="en-US" altLang="zh-TW" sz="1600" b="1" dirty="0" smtClean="0">
                <a:solidFill>
                  <a:schemeClr val="bg1"/>
                </a:solidFill>
                <a:latin typeface="+mj-ea"/>
                <a:ea typeface="+mj-ea"/>
              </a:rPr>
              <a:t>Wright</a:t>
            </a:r>
            <a:r>
              <a:rPr lang="zh-TW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擁有比特幣達到一百萬個。</a:t>
            </a:r>
            <a:endParaRPr lang="zh-TW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幣地址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/>
              <a:t>地址</a:t>
            </a:r>
            <a:r>
              <a:rPr lang="zh-TW" altLang="en-US" dirty="0" smtClean="0"/>
              <a:t>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</a:t>
            </a:r>
            <a:r>
              <a:rPr lang="zh-TW" altLang="en-US" dirty="0"/>
              <a:t> </a:t>
            </a:r>
            <a:r>
              <a:rPr lang="en-US" altLang="zh-TW" dirty="0"/>
              <a:t>27 </a:t>
            </a:r>
            <a:r>
              <a:rPr lang="zh-TW" altLang="en-US" dirty="0"/>
              <a:t>到 </a:t>
            </a:r>
            <a:r>
              <a:rPr lang="en-US" altLang="zh-TW" dirty="0"/>
              <a:t>34 </a:t>
            </a:r>
            <a:r>
              <a:rPr lang="zh-TW" altLang="en-US" dirty="0"/>
              <a:t>個之間的英文或數字所構成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</a:t>
            </a:r>
            <a:r>
              <a:rPr lang="zh-TW" altLang="en-US" dirty="0">
                <a:solidFill>
                  <a:srgbClr val="FF0000"/>
                </a:solidFill>
              </a:rPr>
              <a:t>存放你的比特</a:t>
            </a:r>
            <a:r>
              <a:rPr lang="zh-TW" altLang="en-US" dirty="0" smtClean="0">
                <a:solidFill>
                  <a:srgbClr val="FF0000"/>
                </a:solidFill>
              </a:rPr>
              <a:t>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13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229200"/>
            <a:ext cx="2437408" cy="1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</a:t>
            </a:r>
            <a:r>
              <a:rPr lang="zh-TW" altLang="en-US" dirty="0">
                <a:solidFill>
                  <a:srgbClr val="FF0000"/>
                </a:solidFill>
              </a:rPr>
              <a:t>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pic>
        <p:nvPicPr>
          <p:cNvPr id="4" name="Picture 2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813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165304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93" y="6114998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3" y="6403031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83" y="4902967"/>
            <a:ext cx="2892685" cy="219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457199" y="1600200"/>
            <a:ext cx="8591661" cy="452596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zh-TW" altLang="en-US" dirty="0"/>
              <a:t>每個礦工家門都有蒐集交易單的箱子，定時取出塞入</a:t>
            </a:r>
            <a:r>
              <a:rPr lang="zh-TW" altLang="en-US" dirty="0" smtClean="0"/>
              <a:t>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/>
          </a:p>
          <a:p>
            <a:pPr marL="285750" indent="-285750"/>
            <a:r>
              <a:rPr lang="zh-TW" altLang="en-US" dirty="0" smtClean="0"/>
              <a:t>不斷</a:t>
            </a:r>
            <a:r>
              <a:rPr lang="zh-TW" altLang="en-US" dirty="0"/>
              <a:t>計算幸運數字，藉以取得</a:t>
            </a:r>
            <a:r>
              <a:rPr lang="zh-TW" altLang="en-US" dirty="0" smtClean="0"/>
              <a:t>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/>
              <a:t>將帳本餵入</a:t>
            </a:r>
            <a:r>
              <a:rPr lang="zh-TW" altLang="en-US" b="1" dirty="0"/>
              <a:t>帳本編號生成器</a:t>
            </a:r>
            <a:r>
              <a:rPr lang="zh-TW" altLang="en-US" dirty="0"/>
              <a:t>可</a:t>
            </a:r>
            <a:r>
              <a:rPr lang="zh-TW" altLang="en-US" b="1" dirty="0"/>
              <a:t>獲得帳本</a:t>
            </a:r>
            <a:r>
              <a:rPr lang="zh-TW" altLang="en-US" b="1" dirty="0" smtClean="0"/>
              <a:t>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</a:t>
            </a:r>
            <a:r>
              <a:rPr lang="zh-TW" altLang="en-US" dirty="0"/>
              <a:t>編號須小於某個數值，此次編號</a:t>
            </a:r>
            <a:r>
              <a:rPr lang="zh-TW" altLang="en-US" dirty="0" smtClean="0"/>
              <a:t>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/>
              <a:t>其他礦工收到後會停止挖</a:t>
            </a:r>
            <a:r>
              <a:rPr lang="zh-TW" altLang="en-US" dirty="0" smtClean="0"/>
              <a:t>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每個礦工都</a:t>
            </a:r>
            <a:r>
              <a:rPr lang="zh-TW" altLang="en-US" dirty="0" smtClean="0"/>
              <a:t>有</a:t>
            </a:r>
            <a:endParaRPr lang="en-US" altLang="zh-TW" dirty="0" smtClean="0"/>
          </a:p>
          <a:p>
            <a:pPr marL="285750" indent="-285750"/>
            <a:r>
              <a:rPr lang="zh-TW" altLang="en-US" dirty="0"/>
              <a:t>生成的編號與帳本上的內容有關</a:t>
            </a:r>
            <a:endParaRPr lang="en-US" altLang="zh-TW" dirty="0"/>
          </a:p>
          <a:p>
            <a:pPr marL="285750" indent="-285750"/>
            <a:r>
              <a:rPr lang="zh-TW" altLang="en-US" dirty="0"/>
              <a:t>如果更動帳本上的資訊，編號將會面目全非</a:t>
            </a:r>
            <a:endParaRPr lang="en-US" altLang="zh-TW" dirty="0"/>
          </a:p>
          <a:p>
            <a:pPr marL="285750" indent="-285750"/>
            <a:r>
              <a:rPr lang="zh-TW" altLang="en-US" dirty="0"/>
              <a:t>所有交易單皆須放入，且會驗證保密簽章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42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14156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544217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543421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/>
              <a:t>平均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/>
              <a:t>每一筆</a:t>
            </a:r>
            <a:r>
              <a:rPr lang="zh-TW" altLang="en-US" dirty="0" smtClean="0"/>
              <a:t>交易</a:t>
            </a:r>
            <a:r>
              <a:rPr lang="zh-TW" altLang="en-US" dirty="0">
                <a:solidFill>
                  <a:srgbClr val="FF0000"/>
                </a:solidFill>
              </a:rPr>
              <a:t>發送後</a:t>
            </a:r>
            <a:r>
              <a:rPr lang="zh-TW" altLang="en-US" dirty="0" smtClean="0">
                <a:solidFill>
                  <a:srgbClr val="FF0000"/>
                </a:solidFill>
              </a:rPr>
              <a:t>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每一筆交易，</a:t>
            </a:r>
            <a:r>
              <a:rPr lang="zh-TW" altLang="en-US" dirty="0">
                <a:solidFill>
                  <a:srgbClr val="FF0000"/>
                </a:solidFill>
              </a:rPr>
              <a:t>儲存在各個人</a:t>
            </a:r>
            <a:r>
              <a:rPr lang="zh-TW" altLang="en-US" dirty="0" smtClean="0">
                <a:solidFill>
                  <a:srgbClr val="FF0000"/>
                </a:solidFill>
              </a:rPr>
              <a:t>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帳本間是串連</a:t>
            </a:r>
            <a:r>
              <a:rPr lang="zh-TW" altLang="en-US" dirty="0" smtClean="0"/>
              <a:t>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/>
              <a:t>2100</a:t>
            </a:r>
            <a:r>
              <a:rPr lang="zh-TW" altLang="en-US" dirty="0"/>
              <a:t>萬顆</a:t>
            </a:r>
            <a:r>
              <a:rPr lang="zh-TW" altLang="en-US" dirty="0" smtClean="0"/>
              <a:t>，</a:t>
            </a:r>
            <a:r>
              <a:rPr lang="zh-TW" altLang="en-US" dirty="0"/>
              <a:t>市面上</a:t>
            </a:r>
            <a:r>
              <a:rPr lang="zh-TW" altLang="en-US" dirty="0" smtClean="0"/>
              <a:t>已</a:t>
            </a:r>
            <a:r>
              <a:rPr lang="zh-TW" altLang="en-US" dirty="0"/>
              <a:t>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</a:t>
            </a:r>
            <a:r>
              <a:rPr lang="zh-TW" altLang="en-US" dirty="0"/>
              <a:t>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1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(Block chain)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/>
              <a:t>鏈</a:t>
            </a:r>
            <a:r>
              <a:rPr lang="zh-TW" altLang="en-US" dirty="0" smtClean="0"/>
              <a:t>運作流程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6845"/>
            <a:ext cx="87058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48316" y="6626935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</a:t>
            </a:r>
            <a:r>
              <a:rPr lang="en-US" altLang="zh-TW" sz="1100" dirty="0" err="1"/>
              <a:t>exsvff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1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區塊鏈到底在夯什麼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交易資產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實體資產</a:t>
            </a:r>
            <a:endParaRPr lang="en-US" altLang="zh-TW" dirty="0"/>
          </a:p>
          <a:p>
            <a:pPr lvl="1"/>
            <a:r>
              <a:rPr lang="zh-TW" altLang="en-US" dirty="0"/>
              <a:t>車子、船</a:t>
            </a:r>
            <a:r>
              <a:rPr lang="zh-TW" altLang="en-US" dirty="0" smtClean="0"/>
              <a:t>、藝術品，還有很多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抽象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債券、股票、遺囑、專利、許可證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數位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/>
              <a:t>音樂</a:t>
            </a:r>
            <a:r>
              <a:rPr lang="zh-TW" altLang="en-US" dirty="0" smtClean="0"/>
              <a:t>、</a:t>
            </a:r>
            <a:r>
              <a:rPr lang="zh-TW" altLang="en-US" dirty="0"/>
              <a:t>圖</a:t>
            </a:r>
            <a:r>
              <a:rPr lang="zh-TW" altLang="en-US" dirty="0" smtClean="0"/>
              <a:t>檔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商務</a:t>
            </a:r>
            <a:r>
              <a:rPr lang="zh-TW" altLang="en-US" dirty="0" smtClean="0"/>
              <a:t>網路</a:t>
            </a:r>
            <a:endParaRPr lang="en-US" altLang="zh-TW" dirty="0" smtClean="0"/>
          </a:p>
          <a:p>
            <a:pPr lvl="1"/>
            <a:r>
              <a:rPr lang="zh-TW" altLang="en-US" dirty="0"/>
              <a:t>供應商、製造商</a:t>
            </a:r>
            <a:r>
              <a:rPr lang="zh-TW" altLang="en-US" dirty="0" smtClean="0"/>
              <a:t>、經銷網路、消費者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525963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私人密鑰用來儲存你的以太</a:t>
            </a:r>
            <a:r>
              <a:rPr lang="zh-TW" altLang="en-US" dirty="0" smtClean="0"/>
              <a:t>幣</a:t>
            </a:r>
            <a:r>
              <a:rPr lang="en-US" altLang="zh-TW" dirty="0" smtClean="0"/>
              <a:t>(Eth)</a:t>
            </a:r>
            <a:endParaRPr lang="en-US" altLang="zh-TW" dirty="0"/>
          </a:p>
          <a:p>
            <a:r>
              <a:rPr lang="zh-TW" altLang="en-US" dirty="0"/>
              <a:t>礦工貢獻算力，以獲得報酬</a:t>
            </a:r>
            <a:endParaRPr lang="en-US" altLang="zh-TW" dirty="0"/>
          </a:p>
          <a:p>
            <a:r>
              <a:rPr lang="zh-TW" altLang="en-US" dirty="0"/>
              <a:t>每一筆交易</a:t>
            </a:r>
            <a:r>
              <a:rPr lang="zh-TW" altLang="en-US" dirty="0" smtClean="0"/>
              <a:t>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/>
          </a:p>
          <a:p>
            <a:r>
              <a:rPr lang="zh-TW" altLang="en-US" dirty="0"/>
              <a:t>每一筆交易發送後無法取消</a:t>
            </a:r>
            <a:endParaRPr lang="en-US" altLang="zh-TW" dirty="0"/>
          </a:p>
          <a:p>
            <a:r>
              <a:rPr lang="zh-TW" altLang="en-US" dirty="0"/>
              <a:t>每一筆交易，儲存在各個人、礦工身上</a:t>
            </a:r>
            <a:endParaRPr lang="en-US" altLang="zh-TW" dirty="0"/>
          </a:p>
          <a:p>
            <a:r>
              <a:rPr lang="zh-TW" altLang="en-US" dirty="0"/>
              <a:t>帳本間是串連的，因此可追溯任何交易明細</a:t>
            </a:r>
            <a:endParaRPr lang="en-US" altLang="zh-TW" dirty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4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</a:t>
            </a:r>
            <a:r>
              <a:rPr lang="zh-TW" altLang="en-US" dirty="0" smtClean="0"/>
              <a:t>貨幣的</a:t>
            </a:r>
            <a:r>
              <a:rPr lang="zh-TW" altLang="en-US" dirty="0"/>
              <a:t>未來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/>
              <a:t>人民對政府</a:t>
            </a:r>
            <a:r>
              <a:rPr lang="zh-TW" altLang="en-US" dirty="0" smtClean="0"/>
              <a:t>的不信任</a:t>
            </a:r>
            <a:endParaRPr lang="en-US" altLang="zh-TW" dirty="0" smtClean="0"/>
          </a:p>
          <a:p>
            <a:r>
              <a:rPr lang="zh-TW" altLang="en-US" dirty="0" smtClean="0"/>
              <a:t>以密碼</a:t>
            </a:r>
            <a:r>
              <a:rPr lang="zh-TW" altLang="en-US" dirty="0"/>
              <a:t>學、數學、演算法及經濟模型</a:t>
            </a:r>
            <a:r>
              <a:rPr lang="zh-TW" altLang="en-US" dirty="0" smtClean="0"/>
              <a:t>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/>
              <a:t>開放</a:t>
            </a:r>
            <a:r>
              <a:rPr lang="zh-TW" altLang="en-US" dirty="0" smtClean="0"/>
              <a:t>原始碼、公開的標準，以及監控架構支持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8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3402</TotalTime>
  <Words>2929</Words>
  <Application>Microsoft Office PowerPoint</Application>
  <PresentationFormat>如螢幕大小 (4:3)</PresentationFormat>
  <Paragraphs>535</Paragraphs>
  <Slides>95</Slides>
  <Notes>15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近三年走勢，週線</vt:lpstr>
      <vt:lpstr>2013-&gt;2017，成長60倍!!</vt:lpstr>
      <vt:lpstr>Bitcoin 與定存獲利比較</vt:lpstr>
      <vt:lpstr>What the fuck?</vt:lpstr>
      <vt:lpstr>沒跟到這一波?</vt:lpstr>
      <vt:lpstr>Bitcoin Pizza Day</vt:lpstr>
      <vt:lpstr>現今價值: 10,000*4,200(USD) 約略等於12億新台幣</vt:lpstr>
      <vt:lpstr>Bitcoin Pizza Day</vt:lpstr>
      <vt:lpstr>What the fuck?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接收比特幣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帳本編號生成器</vt:lpstr>
      <vt:lpstr>礦工的一生</vt:lpstr>
      <vt:lpstr>帳本之間是有關連的!</vt:lpstr>
      <vt:lpstr>交易情境圖</vt:lpstr>
      <vt:lpstr>確認完成交易</vt:lpstr>
      <vt:lpstr>貼心小叮嚀-比特幣</vt:lpstr>
      <vt:lpstr>區塊鏈是什麼?</vt:lpstr>
      <vt:lpstr>區塊鏈(Block chain)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近三年走勢，週線</vt:lpstr>
      <vt:lpstr>PowerPoint 簡報</vt:lpstr>
      <vt:lpstr>區塊鏈到底在夯什麼?</vt:lpstr>
      <vt:lpstr>交易資產</vt:lpstr>
      <vt:lpstr>PowerPoint 簡報</vt:lpstr>
      <vt:lpstr>PowerPoint 簡報</vt:lpstr>
      <vt:lpstr>貼心小叮嚀-區塊鏈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582</cp:revision>
  <dcterms:created xsi:type="dcterms:W3CDTF">2017-06-28T15:05:35Z</dcterms:created>
  <dcterms:modified xsi:type="dcterms:W3CDTF">2017-08-23T15:20:59Z</dcterms:modified>
</cp:coreProperties>
</file>